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Economica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40F31CA-EF0B-42CD-BC62-E300B1262728}">
  <a:tblStyle styleId="{F40F31CA-EF0B-42CD-BC62-E300B12627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Economica-bold.fntdata"/><Relationship Id="rId50" Type="http://schemas.openxmlformats.org/officeDocument/2006/relationships/font" Target="fonts/Economica-regular.fntdata"/><Relationship Id="rId53" Type="http://schemas.openxmlformats.org/officeDocument/2006/relationships/font" Target="fonts/Economica-boldItalic.fntdata"/><Relationship Id="rId52" Type="http://schemas.openxmlformats.org/officeDocument/2006/relationships/font" Target="fonts/Economica-italic.fntdata"/><Relationship Id="rId11" Type="http://schemas.openxmlformats.org/officeDocument/2006/relationships/slide" Target="slides/slide5.xml"/><Relationship Id="rId55" Type="http://schemas.openxmlformats.org/officeDocument/2006/relationships/font" Target="fonts/Roboto-bold.fntdata"/><Relationship Id="rId10" Type="http://schemas.openxmlformats.org/officeDocument/2006/relationships/slide" Target="slides/slide4.xml"/><Relationship Id="rId54" Type="http://schemas.openxmlformats.org/officeDocument/2006/relationships/font" Target="fonts/Roboto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-italic.fntdata"/><Relationship Id="rId15" Type="http://schemas.openxmlformats.org/officeDocument/2006/relationships/slide" Target="slides/slide9.xml"/><Relationship Id="rId59" Type="http://schemas.openxmlformats.org/officeDocument/2006/relationships/font" Target="fonts/OpenSans-bold.fntdata"/><Relationship Id="rId14" Type="http://schemas.openxmlformats.org/officeDocument/2006/relationships/slide" Target="slides/slide8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543dc84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543dc84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0543dc84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0543dc84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0543dc84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0543dc84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0543dc84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0543dc84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0543dc84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0543dc84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543dc84d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0543dc84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0543dc84d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0543dc84d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0543dc84d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0543dc84d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0508344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0508344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0508344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0508344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04eaca61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04eaca61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0508344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0508344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0508344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0508344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05083449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05083449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0543dc8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0543dc8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056056e6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056056e6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056056e6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056056e6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056056e6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056056e6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05083449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05083449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05083449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05083449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56056e6f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056056e6f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04eaca61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04eaca61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056056e6f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056056e6f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056056e6f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056056e6f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05083449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05083449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0543dc84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0543dc84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050834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050834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0508344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0508344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05083449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05083449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05083449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05083449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Valor puntos (burndown chart)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05083449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05083449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fb5e35b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fb5e35b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04eaca61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04eaca61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05083449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05083449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05083449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05083449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05083449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05083449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056056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056056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04eaca61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04eaca61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04eaca61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04eaca61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04eaca61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04eaca61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04eaca61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04eaca61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56056e6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56056e6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gradFill>
          <a:gsLst>
            <a:gs pos="0">
              <a:srgbClr val="FFFFFF"/>
            </a:gs>
            <a:gs pos="100000">
              <a:srgbClr val="F3F3F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29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48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57.png"/><Relationship Id="rId9" Type="http://schemas.openxmlformats.org/officeDocument/2006/relationships/image" Target="../media/image2.png"/><Relationship Id="rId5" Type="http://schemas.openxmlformats.org/officeDocument/2006/relationships/image" Target="../media/image59.png"/><Relationship Id="rId6" Type="http://schemas.openxmlformats.org/officeDocument/2006/relationships/image" Target="../media/image68.png"/><Relationship Id="rId7" Type="http://schemas.openxmlformats.org/officeDocument/2006/relationships/image" Target="../media/image46.png"/><Relationship Id="rId8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Relationship Id="rId7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62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Relationship Id="rId4" Type="http://schemas.openxmlformats.org/officeDocument/2006/relationships/image" Target="../media/image41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g"/><Relationship Id="rId4" Type="http://schemas.openxmlformats.org/officeDocument/2006/relationships/image" Target="../media/image33.jpg"/><Relationship Id="rId5" Type="http://schemas.openxmlformats.org/officeDocument/2006/relationships/image" Target="../media/image47.png"/><Relationship Id="rId6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Relationship Id="rId4" Type="http://schemas.openxmlformats.org/officeDocument/2006/relationships/image" Target="../media/image66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Relationship Id="rId4" Type="http://schemas.openxmlformats.org/officeDocument/2006/relationships/image" Target="../media/image56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jpg"/><Relationship Id="rId4" Type="http://schemas.openxmlformats.org/officeDocument/2006/relationships/image" Target="../media/image54.png"/><Relationship Id="rId5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jpg"/><Relationship Id="rId4" Type="http://schemas.openxmlformats.org/officeDocument/2006/relationships/image" Target="../media/image61.png"/><Relationship Id="rId5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Relationship Id="rId4" Type="http://schemas.openxmlformats.org/officeDocument/2006/relationships/image" Target="../media/image53.jp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flaticon.com/authors/surang" TargetMode="External"/><Relationship Id="rId4" Type="http://schemas.openxmlformats.org/officeDocument/2006/relationships/hyperlink" Target="https://www.flaticon.com/authors/nikita-golubev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www.flaticon.com/authors/eucalyp" TargetMode="External"/><Relationship Id="rId6" Type="http://schemas.openxmlformats.org/officeDocument/2006/relationships/hyperlink" Target="https://www.flaticon.com/authors/nhor-phai" TargetMode="External"/><Relationship Id="rId7" Type="http://schemas.openxmlformats.org/officeDocument/2006/relationships/hyperlink" Target="https://www.flaticon.com/authors/eucalyp" TargetMode="External"/><Relationship Id="rId8" Type="http://schemas.openxmlformats.org/officeDocument/2006/relationships/hyperlink" Target="https://www.flaticon.com/authors/freepi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mascotas" id="62" name="Google Shape;62;p13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0" y="0"/>
            <a:ext cx="9144000" cy="513400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2794350" y="1663775"/>
            <a:ext cx="35553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Software Project Management Plan</a:t>
            </a:r>
            <a:endParaRPr sz="50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794350" y="3427625"/>
            <a:ext cx="35553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Proyecto </a:t>
            </a:r>
            <a:r>
              <a:rPr lang="es-419" sz="2500"/>
              <a:t>PetFriend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Diseñado por: Fire Engineering</a:t>
            </a:r>
            <a:endParaRPr sz="2500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650" y="91925"/>
            <a:ext cx="1119276" cy="111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311700" y="544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/>
              <a:t>Modelo de ciclo de vida</a:t>
            </a:r>
            <a:endParaRPr sz="6000"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311700" y="12632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Criterios de evaluación: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Reuniones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Funcionalidades del sistema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Control de proceso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Separación de tareas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Control de entregas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Tiempo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Retroalimentación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925" y="1546525"/>
            <a:ext cx="953900" cy="9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345" y="1526850"/>
            <a:ext cx="993251" cy="9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4525" y="2956800"/>
            <a:ext cx="1106700" cy="11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2625" y="2956794"/>
            <a:ext cx="1106700" cy="110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Comparación de metodologías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47" y="1225225"/>
            <a:ext cx="6254133" cy="3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de ciclo de vida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Kanban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Flexible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Manejo de tiempo(just in time)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Evitar Sobrecarga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s-419" sz="2400">
                <a:solidFill>
                  <a:srgbClr val="FF0000"/>
                </a:solidFill>
              </a:rPr>
              <a:t>Reuniones</a:t>
            </a:r>
            <a:endParaRPr sz="2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225" y="560950"/>
            <a:ext cx="1802051" cy="180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225" y="2571750"/>
            <a:ext cx="1802051" cy="180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/>
        </p:nvSpPr>
        <p:spPr>
          <a:xfrm>
            <a:off x="536700" y="5314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Open Sans"/>
                <a:ea typeface="Open Sans"/>
                <a:cs typeface="Open Sans"/>
                <a:sym typeface="Open Sans"/>
              </a:rPr>
              <a:t>Desventajas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536700" y="133807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No hay suficientes reuniones.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22100" y="2106750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Open Sans"/>
                <a:ea typeface="Open Sans"/>
                <a:cs typeface="Open Sans"/>
                <a:sym typeface="Open Sans"/>
              </a:rPr>
              <a:t>Solución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622100" y="2744550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Se realizarán varias reuniones por semana, y cada integrante debe reportar su progreso semanalmente.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938" y="484550"/>
            <a:ext cx="1764550" cy="17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827" y="2657725"/>
            <a:ext cx="1574675" cy="15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25" y="213088"/>
            <a:ext cx="7439701" cy="45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/>
        </p:nvSpPr>
        <p:spPr>
          <a:xfrm>
            <a:off x="270975" y="47450"/>
            <a:ext cx="6681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Open Sans"/>
                <a:ea typeface="Open Sans"/>
                <a:cs typeface="Open Sans"/>
                <a:sym typeface="Open Sans"/>
              </a:rPr>
              <a:t>Organigrama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400" y="619375"/>
            <a:ext cx="6201601" cy="413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75" y="2047325"/>
            <a:ext cx="1316550" cy="13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/>
        </p:nvSpPr>
        <p:spPr>
          <a:xfrm>
            <a:off x="536700" y="5314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Open Sans"/>
                <a:ea typeface="Open Sans"/>
                <a:cs typeface="Open Sans"/>
                <a:sym typeface="Open Sans"/>
              </a:rPr>
              <a:t>Roles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75" y="1055350"/>
            <a:ext cx="7355821" cy="36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/>
        </p:nvSpPr>
        <p:spPr>
          <a:xfrm>
            <a:off x="127900" y="75050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Open Sans"/>
                <a:ea typeface="Open Sans"/>
                <a:cs typeface="Open Sans"/>
                <a:sym typeface="Open Sans"/>
              </a:rPr>
              <a:t>Entidades externas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00" y="660925"/>
            <a:ext cx="5709825" cy="434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304" y="0"/>
            <a:ext cx="77096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>
            <p:ph type="title"/>
          </p:nvPr>
        </p:nvSpPr>
        <p:spPr>
          <a:xfrm>
            <a:off x="-110975" y="250125"/>
            <a:ext cx="5001900" cy="16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Herramientas y Lenguajes</a:t>
            </a:r>
            <a:endParaRPr b="1"/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800" y="1870500"/>
            <a:ext cx="1402500" cy="14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Requisitos de las herramientas</a:t>
            </a:r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523550" y="2447925"/>
            <a:ext cx="2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Costo de licencia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3455063" y="2578313"/>
            <a:ext cx="2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Licencia utilizada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523525" y="4276550"/>
            <a:ext cx="23559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Competitiva en el mercado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6386600" y="2447925"/>
            <a:ext cx="2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3394063" y="4384400"/>
            <a:ext cx="2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Documentación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6386613" y="4384400"/>
            <a:ext cx="2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Fácil integración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350" y="1039975"/>
            <a:ext cx="1344275" cy="1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350" y="2931525"/>
            <a:ext cx="1344275" cy="1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2413" y="1039975"/>
            <a:ext cx="1344275" cy="1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5418" y="1147225"/>
            <a:ext cx="1375218" cy="134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9888" y="2886600"/>
            <a:ext cx="1344275" cy="1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2438" y="2931525"/>
            <a:ext cx="1344275" cy="13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75" y="152675"/>
            <a:ext cx="7419849" cy="46398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702500" y="3525950"/>
            <a:ext cx="5878800" cy="12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Vista general del proyecto</a:t>
            </a:r>
            <a:endParaRPr b="1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Herramientas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150" y="1026100"/>
            <a:ext cx="2025225" cy="20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050" y="1026100"/>
            <a:ext cx="2025225" cy="20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2719113" y="315590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4744463" y="439415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Zotero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693750" y="439415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Overleaf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6978013" y="315590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Trello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513" y="2411175"/>
            <a:ext cx="2025225" cy="20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800" y="2411175"/>
            <a:ext cx="2025226" cy="202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Lenguajes</a:t>
            </a:r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3559350" y="294300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Spring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(Java)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525" y="2257819"/>
            <a:ext cx="1963080" cy="202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349" y="2151688"/>
            <a:ext cx="2025225" cy="20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 rotWithShape="1">
          <a:blip r:embed="rId5">
            <a:alphaModFix/>
          </a:blip>
          <a:srcRect b="21023" l="28690" r="28411" t="22048"/>
          <a:stretch/>
        </p:blipFill>
        <p:spPr>
          <a:xfrm>
            <a:off x="3466152" y="819475"/>
            <a:ext cx="2211696" cy="20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1380313" y="426810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Angular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(TypeScript)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5738413" y="4381350"/>
            <a:ext cx="2025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PostgreSQL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(SQL)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Administración del proyecto</a:t>
            </a:r>
            <a:endParaRPr/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450" y="123925"/>
            <a:ext cx="2181325" cy="21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525" y="2452125"/>
            <a:ext cx="1994150" cy="19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type="title"/>
          </p:nvPr>
        </p:nvSpPr>
        <p:spPr>
          <a:xfrm>
            <a:off x="311700" y="23238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Métodos y Herramientas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de Estimación</a:t>
            </a:r>
            <a:endParaRPr/>
          </a:p>
        </p:txBody>
      </p:sp>
      <p:sp>
        <p:nvSpPr>
          <p:cNvPr id="332" name="Google Shape;332;p35"/>
          <p:cNvSpPr txBox="1"/>
          <p:nvPr>
            <p:ph idx="1" type="body"/>
          </p:nvPr>
        </p:nvSpPr>
        <p:spPr>
          <a:xfrm>
            <a:off x="5709600" y="1989100"/>
            <a:ext cx="3579900" cy="16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Puntos de Historia.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UCP.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Presupuesto.</a:t>
            </a:r>
            <a:endParaRPr/>
          </a:p>
        </p:txBody>
      </p:sp>
      <p:cxnSp>
        <p:nvCxnSpPr>
          <p:cNvPr id="333" name="Google Shape;333;p35"/>
          <p:cNvCxnSpPr/>
          <p:nvPr/>
        </p:nvCxnSpPr>
        <p:spPr>
          <a:xfrm>
            <a:off x="5378975" y="157725"/>
            <a:ext cx="37200" cy="4870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4" name="Google Shape;3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950" y="162950"/>
            <a:ext cx="1582749" cy="15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650" y="3521600"/>
            <a:ext cx="1223325" cy="12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5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type="title"/>
          </p:nvPr>
        </p:nvSpPr>
        <p:spPr>
          <a:xfrm>
            <a:off x="311700" y="20386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Puntos de Historia</a:t>
            </a:r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500" y="164025"/>
            <a:ext cx="3255950" cy="48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325" y="3270250"/>
            <a:ext cx="1533149" cy="153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/>
          <p:nvPr>
            <p:ph type="title"/>
          </p:nvPr>
        </p:nvSpPr>
        <p:spPr>
          <a:xfrm>
            <a:off x="-506300" y="1505775"/>
            <a:ext cx="3989100" cy="16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Puntos de casos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de uso</a:t>
            </a:r>
            <a:endParaRPr/>
          </a:p>
        </p:txBody>
      </p:sp>
      <p:pic>
        <p:nvPicPr>
          <p:cNvPr id="352" name="Google Shape;3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325" y="350700"/>
            <a:ext cx="2586575" cy="30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450" y="1690450"/>
            <a:ext cx="3307117" cy="30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950" y="3257975"/>
            <a:ext cx="1612200" cy="16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768425" y="2026275"/>
            <a:ext cx="2477100" cy="8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Presupuesto</a:t>
            </a:r>
            <a:endParaRPr/>
          </a:p>
        </p:txBody>
      </p:sp>
      <p:pic>
        <p:nvPicPr>
          <p:cNvPr id="362" name="Google Shape;3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800" y="154225"/>
            <a:ext cx="3438525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538" y="3195650"/>
            <a:ext cx="1644876" cy="164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8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39"/>
          <p:cNvGraphicFramePr/>
          <p:nvPr/>
        </p:nvGraphicFramePr>
        <p:xfrm>
          <a:off x="972200" y="93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{F40F31CA-EF0B-42CD-BC62-E300B1262728}</a:tableStyleId>
              </a:tblPr>
              <a:tblGrid>
                <a:gridCol w="1957925"/>
                <a:gridCol w="2849425"/>
                <a:gridCol w="2392250"/>
              </a:tblGrid>
              <a:tr h="36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Tarea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Responsable(s)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Frecuencia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5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Control de calidad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Director de calidad asistido por demás miembros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Una vez a la semana y una reunión extraordinaria antes de entregarlo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Monitoreo de avances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Gerente del proyecto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Dos veces a la semana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Monitoreo de avances (en el desarrollo)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Jefe de desarrollo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Una vez a la semana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Revisión de documentación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Administrador de documentación asistido por demás miembros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Una vez a la semana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Mantenimiento de los repositorios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Administrador de configuración asistido por demás miembros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Una vez cada dos semanas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Asignación de tareas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Gerente del proyecto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Una vez cada dos semanas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300" y="82444"/>
            <a:ext cx="751825" cy="75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650" y="82438"/>
            <a:ext cx="751825" cy="7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4825" y="82438"/>
            <a:ext cx="751825" cy="7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9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/>
          <p:nvPr>
            <p:ph type="title"/>
          </p:nvPr>
        </p:nvSpPr>
        <p:spPr>
          <a:xfrm>
            <a:off x="311700" y="82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 del trabajo</a:t>
            </a:r>
            <a:endParaRPr/>
          </a:p>
        </p:txBody>
      </p:sp>
      <p:pic>
        <p:nvPicPr>
          <p:cNvPr id="381" name="Google Shape;3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17802" y="-1195474"/>
            <a:ext cx="4108375" cy="8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type="title"/>
          </p:nvPr>
        </p:nvSpPr>
        <p:spPr>
          <a:xfrm>
            <a:off x="311700" y="82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Diseño</a:t>
            </a:r>
            <a:endParaRPr/>
          </a:p>
        </p:txBody>
      </p:sp>
      <p:pic>
        <p:nvPicPr>
          <p:cNvPr id="389" name="Google Shape;389;p41"/>
          <p:cNvPicPr preferRelativeResize="0"/>
          <p:nvPr/>
        </p:nvPicPr>
        <p:blipFill rotWithShape="1">
          <a:blip r:embed="rId3">
            <a:alphaModFix/>
          </a:blip>
          <a:srcRect b="72201" l="27172" r="1301" t="1426"/>
          <a:stretch/>
        </p:blipFill>
        <p:spPr>
          <a:xfrm rot="-5400000">
            <a:off x="3711049" y="845438"/>
            <a:ext cx="4732700" cy="345259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425" y="1492263"/>
            <a:ext cx="2158925" cy="2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1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Visión del producto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388175" y="1905350"/>
            <a:ext cx="8444100" cy="154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88175" y="1905350"/>
            <a:ext cx="8520600" cy="14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PetFriend busca ser una plataforma web de apoyo preferida por aquellas personas amantes de los animales y su bienestar que quisieran adoptar una mascota,  además de brindar un espacio para que las personas puedan publicar su mascota perdida e interactuar con otros usuarios.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000" y="3447650"/>
            <a:ext cx="1542300" cy="15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type="title"/>
          </p:nvPr>
        </p:nvSpPr>
        <p:spPr>
          <a:xfrm>
            <a:off x="311700" y="82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Implementación</a:t>
            </a:r>
            <a:endParaRPr/>
          </a:p>
        </p:txBody>
      </p:sp>
      <p:pic>
        <p:nvPicPr>
          <p:cNvPr id="398" name="Google Shape;398;p42"/>
          <p:cNvPicPr preferRelativeResize="0"/>
          <p:nvPr/>
        </p:nvPicPr>
        <p:blipFill rotWithShape="1">
          <a:blip r:embed="rId3">
            <a:alphaModFix/>
          </a:blip>
          <a:srcRect b="28956" l="1871" r="9444" t="27525"/>
          <a:stretch/>
        </p:blipFill>
        <p:spPr>
          <a:xfrm rot="-5400000">
            <a:off x="3741824" y="368688"/>
            <a:ext cx="4538275" cy="44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25" y="1492286"/>
            <a:ext cx="2158925" cy="2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2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/>
          <p:nvPr>
            <p:ph type="title"/>
          </p:nvPr>
        </p:nvSpPr>
        <p:spPr>
          <a:xfrm>
            <a:off x="311700" y="82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Integración y pruebas</a:t>
            </a:r>
            <a:endParaRPr/>
          </a:p>
        </p:txBody>
      </p:sp>
      <p:pic>
        <p:nvPicPr>
          <p:cNvPr id="407" name="Google Shape;407;p43"/>
          <p:cNvPicPr preferRelativeResize="0"/>
          <p:nvPr/>
        </p:nvPicPr>
        <p:blipFill rotWithShape="1">
          <a:blip r:embed="rId3">
            <a:alphaModFix/>
          </a:blip>
          <a:srcRect b="0" l="42853" r="0" t="70434"/>
          <a:stretch/>
        </p:blipFill>
        <p:spPr>
          <a:xfrm rot="-5400000">
            <a:off x="4132487" y="703962"/>
            <a:ext cx="3649301" cy="37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650" y="1492288"/>
            <a:ext cx="2158925" cy="2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Fechas importantes</a:t>
            </a:r>
            <a:endParaRPr/>
          </a:p>
        </p:txBody>
      </p:sp>
      <p:pic>
        <p:nvPicPr>
          <p:cNvPr id="416" name="Google Shape;4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9625"/>
            <a:ext cx="9144001" cy="286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F3F3F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title"/>
          </p:nvPr>
        </p:nvSpPr>
        <p:spPr>
          <a:xfrm>
            <a:off x="303425" y="458375"/>
            <a:ext cx="5878800" cy="12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Monitoreo y control del proyecto</a:t>
            </a:r>
            <a:endParaRPr b="1" sz="5000"/>
          </a:p>
        </p:txBody>
      </p:sp>
      <p:pic>
        <p:nvPicPr>
          <p:cNvPr descr="Resultado de imagen para mascotas png" id="424" name="Google Shape;4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250" y="-166801"/>
            <a:ext cx="6307350" cy="53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5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type="title"/>
          </p:nvPr>
        </p:nvSpPr>
        <p:spPr>
          <a:xfrm>
            <a:off x="228600" y="427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Administración de requisitos</a:t>
            </a:r>
            <a:endParaRPr b="1" sz="5000"/>
          </a:p>
        </p:txBody>
      </p:sp>
      <p:pic>
        <p:nvPicPr>
          <p:cNvPr id="432" name="Google Shape;432;p46"/>
          <p:cNvPicPr preferRelativeResize="0"/>
          <p:nvPr/>
        </p:nvPicPr>
        <p:blipFill rotWithShape="1">
          <a:blip r:embed="rId3">
            <a:alphaModFix/>
          </a:blip>
          <a:srcRect b="12296" l="0" r="0" t="0"/>
          <a:stretch/>
        </p:blipFill>
        <p:spPr>
          <a:xfrm>
            <a:off x="152400" y="1667300"/>
            <a:ext cx="8839202" cy="26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6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7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1" name="Google Shape;441;p47"/>
          <p:cNvPicPr preferRelativeResize="0"/>
          <p:nvPr/>
        </p:nvPicPr>
        <p:blipFill rotWithShape="1">
          <a:blip r:embed="rId4">
            <a:alphaModFix/>
          </a:blip>
          <a:srcRect b="13464" l="0" r="40123" t="0"/>
          <a:stretch/>
        </p:blipFill>
        <p:spPr>
          <a:xfrm>
            <a:off x="107500" y="416100"/>
            <a:ext cx="8908800" cy="43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8"/>
          <p:cNvPicPr preferRelativeResize="0"/>
          <p:nvPr/>
        </p:nvPicPr>
        <p:blipFill rotWithShape="1">
          <a:blip r:embed="rId3">
            <a:alphaModFix/>
          </a:blip>
          <a:srcRect b="14295" l="59450" r="0" t="0"/>
          <a:stretch/>
        </p:blipFill>
        <p:spPr>
          <a:xfrm>
            <a:off x="1240000" y="65700"/>
            <a:ext cx="6851401" cy="4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/>
          <p:nvPr>
            <p:ph type="title"/>
          </p:nvPr>
        </p:nvSpPr>
        <p:spPr>
          <a:xfrm>
            <a:off x="311700" y="2021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Monitoreo y control del progreso</a:t>
            </a:r>
            <a:endParaRPr b="1" sz="5000"/>
          </a:p>
        </p:txBody>
      </p:sp>
      <p:sp>
        <p:nvSpPr>
          <p:cNvPr id="454" name="Google Shape;454;p49"/>
          <p:cNvSpPr/>
          <p:nvPr/>
        </p:nvSpPr>
        <p:spPr>
          <a:xfrm>
            <a:off x="4003125" y="1641425"/>
            <a:ext cx="1098300" cy="2138100"/>
          </a:xfrm>
          <a:prstGeom prst="chevron">
            <a:avLst>
              <a:gd fmla="val 47147" name="adj"/>
            </a:avLst>
          </a:prstGeom>
          <a:solidFill>
            <a:srgbClr val="4A86E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9"/>
          <p:cNvSpPr/>
          <p:nvPr/>
        </p:nvSpPr>
        <p:spPr>
          <a:xfrm>
            <a:off x="5511900" y="164141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Reuniones semanales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49"/>
          <p:cNvSpPr/>
          <p:nvPr/>
        </p:nvSpPr>
        <p:spPr>
          <a:xfrm>
            <a:off x="5511900" y="287601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Revisión tablero Trello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49"/>
          <p:cNvSpPr/>
          <p:nvPr/>
        </p:nvSpPr>
        <p:spPr>
          <a:xfrm>
            <a:off x="475200" y="370441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Lead time (Kanban)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49"/>
          <p:cNvSpPr/>
          <p:nvPr/>
        </p:nvSpPr>
        <p:spPr>
          <a:xfrm>
            <a:off x="475200" y="2532338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Valor puntos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49"/>
          <p:cNvSpPr/>
          <p:nvPr/>
        </p:nvSpPr>
        <p:spPr>
          <a:xfrm>
            <a:off x="475200" y="136026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Tareas completas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0" name="Google Shape;4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9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Cierre del proyecto</a:t>
            </a:r>
            <a:endParaRPr b="1" sz="5000"/>
          </a:p>
        </p:txBody>
      </p:sp>
      <p:sp>
        <p:nvSpPr>
          <p:cNvPr id="467" name="Google Shape;467;p50"/>
          <p:cNvSpPr/>
          <p:nvPr/>
        </p:nvSpPr>
        <p:spPr>
          <a:xfrm>
            <a:off x="5511900" y="164141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Reporte gerencial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Google Shape;468;p50"/>
          <p:cNvSpPr/>
          <p:nvPr/>
        </p:nvSpPr>
        <p:spPr>
          <a:xfrm>
            <a:off x="5511900" y="2991813"/>
            <a:ext cx="3046800" cy="740400"/>
          </a:xfrm>
          <a:prstGeom prst="roundRect">
            <a:avLst>
              <a:gd fmla="val 26789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Open Sans"/>
                <a:ea typeface="Open Sans"/>
                <a:cs typeface="Open Sans"/>
                <a:sym typeface="Open Sans"/>
              </a:rPr>
              <a:t>Análisis Post-mortem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50"/>
          <p:cNvSpPr/>
          <p:nvPr/>
        </p:nvSpPr>
        <p:spPr>
          <a:xfrm>
            <a:off x="598800" y="1595975"/>
            <a:ext cx="3960900" cy="831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Reunión donde se discutirán las acciones a realizar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50"/>
          <p:cNvSpPr/>
          <p:nvPr/>
        </p:nvSpPr>
        <p:spPr>
          <a:xfrm rot="5400000">
            <a:off x="726150" y="2414325"/>
            <a:ext cx="528300" cy="626700"/>
          </a:xfrm>
          <a:prstGeom prst="bentUpArrow">
            <a:avLst>
              <a:gd fmla="val 24946" name="adj1"/>
              <a:gd fmla="val 24309" name="adj2"/>
              <a:gd fmla="val 48634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0"/>
          <p:cNvSpPr/>
          <p:nvPr/>
        </p:nvSpPr>
        <p:spPr>
          <a:xfrm>
            <a:off x="1381825" y="2672650"/>
            <a:ext cx="2553000" cy="528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Inspección de calidad</a:t>
            </a:r>
            <a:endParaRPr sz="1800"/>
          </a:p>
        </p:txBody>
      </p:sp>
      <p:pic>
        <p:nvPicPr>
          <p:cNvPr id="472" name="Google Shape;4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0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38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/>
          <p:nvPr>
            <p:ph type="title"/>
          </p:nvPr>
        </p:nvSpPr>
        <p:spPr>
          <a:xfrm>
            <a:off x="303425" y="458375"/>
            <a:ext cx="5878800" cy="12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Análisis</a:t>
            </a:r>
            <a:r>
              <a:rPr b="1" lang="es-419" sz="5000"/>
              <a:t> y administración de riesgos</a:t>
            </a:r>
            <a:endParaRPr b="1" sz="5000"/>
          </a:p>
        </p:txBody>
      </p:sp>
      <p:pic>
        <p:nvPicPr>
          <p:cNvPr descr="Imagen relacionada" id="479" name="Google Shape;479;p51"/>
          <p:cNvPicPr preferRelativeResize="0"/>
          <p:nvPr/>
        </p:nvPicPr>
        <p:blipFill rotWithShape="1">
          <a:blip r:embed="rId3">
            <a:alphaModFix/>
          </a:blip>
          <a:srcRect b="0" l="18003" r="18737" t="0"/>
          <a:stretch/>
        </p:blipFill>
        <p:spPr>
          <a:xfrm>
            <a:off x="5936575" y="129312"/>
            <a:ext cx="3090176" cy="488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perro jugando png" id="480" name="Google Shape;48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67849" y="2300150"/>
            <a:ext cx="4574525" cy="27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1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39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Propósito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3274500" y="2842325"/>
            <a:ext cx="2595000" cy="2145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506900" y="3349775"/>
            <a:ext cx="23214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Es </a:t>
            </a:r>
            <a:r>
              <a:rPr lang="es-419"/>
              <a:t>agotador para el usuario buscar en diferentes sitios.</a:t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3075888" y="435225"/>
            <a:ext cx="2907900" cy="2325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271325" y="738350"/>
            <a:ext cx="25170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</a:t>
            </a:r>
            <a:r>
              <a:rPr lang="es-419"/>
              <a:t>ncontrar un sitio web que aglomere los animales en adopción es difícil de encontrar.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215350" y="1817375"/>
            <a:ext cx="25170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S</a:t>
            </a:r>
            <a:r>
              <a:rPr lang="es-419"/>
              <a:t>er un canal sencillo y eficiente en donde se pueda publicar y buscar animales para su adopción.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6495975" y="1711625"/>
            <a:ext cx="25170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D</a:t>
            </a:r>
            <a:r>
              <a:rPr lang="es-419"/>
              <a:t>arle una oportunidad a un animal de pertenecer a una familia que lo amará por toda su vida.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 amt="16000"/>
          </a:blip>
          <a:srcRect b="-10752" l="-8519" r="-8507" t="-10739"/>
          <a:stretch/>
        </p:blipFill>
        <p:spPr>
          <a:xfrm>
            <a:off x="131025" y="1386009"/>
            <a:ext cx="2517000" cy="2612991"/>
          </a:xfrm>
          <a:prstGeom prst="rect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 amt="16000"/>
          </a:blip>
          <a:srcRect b="-10752" l="-8519" r="-8507" t="-10739"/>
          <a:stretch/>
        </p:blipFill>
        <p:spPr>
          <a:xfrm>
            <a:off x="6411650" y="1265259"/>
            <a:ext cx="2517000" cy="2612991"/>
          </a:xfrm>
          <a:prstGeom prst="rect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325" y="3878250"/>
            <a:ext cx="1130700" cy="11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>
            <p:ph type="title"/>
          </p:nvPr>
        </p:nvSpPr>
        <p:spPr>
          <a:xfrm>
            <a:off x="311700" y="4160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Escala de riesgos</a:t>
            </a:r>
            <a:endParaRPr b="1" sz="5000"/>
          </a:p>
        </p:txBody>
      </p:sp>
      <p:pic>
        <p:nvPicPr>
          <p:cNvPr id="488" name="Google Shape;4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8525"/>
            <a:ext cx="8839201" cy="235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2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type="title"/>
          </p:nvPr>
        </p:nvSpPr>
        <p:spPr>
          <a:xfrm>
            <a:off x="311700" y="178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000"/>
              <a:t>Matriz DOFA</a:t>
            </a:r>
            <a:endParaRPr b="1" sz="5000"/>
          </a:p>
        </p:txBody>
      </p:sp>
      <p:pic>
        <p:nvPicPr>
          <p:cNvPr id="496" name="Google Shape;4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3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8" name="Google Shape;498;p53"/>
          <p:cNvGrpSpPr/>
          <p:nvPr/>
        </p:nvGrpSpPr>
        <p:grpSpPr>
          <a:xfrm>
            <a:off x="251140" y="952632"/>
            <a:ext cx="8772564" cy="3999344"/>
            <a:chOff x="295200" y="1260550"/>
            <a:chExt cx="8553592" cy="3691475"/>
          </a:xfrm>
        </p:grpSpPr>
        <p:pic>
          <p:nvPicPr>
            <p:cNvPr id="499" name="Google Shape;499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00" y="1260550"/>
              <a:ext cx="8553592" cy="369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53"/>
            <p:cNvSpPr/>
            <p:nvPr/>
          </p:nvSpPr>
          <p:spPr>
            <a:xfrm>
              <a:off x="4694025" y="1329675"/>
              <a:ext cx="4079700" cy="1739400"/>
            </a:xfrm>
            <a:prstGeom prst="rect">
              <a:avLst/>
            </a:prstGeom>
            <a:solidFill>
              <a:srgbClr val="8777CC">
                <a:alpha val="2883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3"/>
            <p:cNvSpPr/>
            <p:nvPr/>
          </p:nvSpPr>
          <p:spPr>
            <a:xfrm>
              <a:off x="376475" y="3069075"/>
              <a:ext cx="4317600" cy="1802100"/>
            </a:xfrm>
            <a:prstGeom prst="rect">
              <a:avLst/>
            </a:prstGeom>
            <a:solidFill>
              <a:srgbClr val="82CC77">
                <a:alpha val="198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4694025" y="3069075"/>
              <a:ext cx="4079700" cy="1802100"/>
            </a:xfrm>
            <a:prstGeom prst="rect">
              <a:avLst/>
            </a:prstGeom>
            <a:solidFill>
              <a:srgbClr val="D4D448">
                <a:alpha val="2883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376475" y="1298325"/>
              <a:ext cx="4317600" cy="1802100"/>
            </a:xfrm>
            <a:prstGeom prst="rect">
              <a:avLst/>
            </a:prstGeom>
            <a:solidFill>
              <a:srgbClr val="CC7777">
                <a:alpha val="225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13" y="0"/>
            <a:ext cx="76189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4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Referencias</a:t>
            </a:r>
            <a:endParaRPr/>
          </a:p>
        </p:txBody>
      </p:sp>
      <p:sp>
        <p:nvSpPr>
          <p:cNvPr id="516" name="Google Shape;516;p5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https://www.flaticon.com/authors/surang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4"/>
              </a:rPr>
              <a:t>https://www.flaticon.com/authors/nikita-golubev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5"/>
              </a:rPr>
              <a:t>https://www.flaticon.com/authors/eucalyp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6"/>
              </a:rPr>
              <a:t>https://www.flaticon.com/authors/nhor-phai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7"/>
              </a:rPr>
              <a:t>https://www.flaticon.com/authors/eucalyp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8"/>
              </a:rPr>
              <a:t>https://www.flaticon.com/authors/freepik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5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Alcance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126525" y="1147225"/>
            <a:ext cx="4881900" cy="3412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216100" y="1361625"/>
            <a:ext cx="4457700" cy="31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Crear un perfil de usuario para acceder a los servicios de la página.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Publicar un animal en adopción para que el animal encuentre un hogar.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Ver la lista de animales en adopción para encontrar un amigo.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Buscar centros veterinarios y tiendas para animales para suplir las necesidades del animal.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Ver la información y servicios que ofrecen las veterinarias.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Reportar un animal encontrado para ayudar a su dueño a encontrarlo.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Publicar un animal perdido para ayudar a recuperarlo.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Contactar a otros usuarios vía chat para averiguar un poco más sobre un animal.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Proporcionar </a:t>
            </a:r>
            <a:r>
              <a:rPr lang="es-419" sz="1100"/>
              <a:t>retroalimentación</a:t>
            </a:r>
            <a:r>
              <a:rPr lang="es-419" sz="1100"/>
              <a:t> para mejorar la experiencia en la página.</a:t>
            </a:r>
            <a:endParaRPr sz="1100"/>
          </a:p>
        </p:txBody>
      </p:sp>
      <p:sp>
        <p:nvSpPr>
          <p:cNvPr id="109" name="Google Shape;109;p17"/>
          <p:cNvSpPr/>
          <p:nvPr/>
        </p:nvSpPr>
        <p:spPr>
          <a:xfrm>
            <a:off x="5333600" y="1147225"/>
            <a:ext cx="3339600" cy="3412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5502425" y="1342425"/>
            <a:ext cx="2982900" cy="3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No se  venderán animales.</a:t>
            </a:r>
            <a:endParaRPr sz="11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 sz="1100"/>
              <a:t>No se venderán productos para los animales.</a:t>
            </a:r>
            <a:endParaRPr sz="11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25" y="82725"/>
            <a:ext cx="1150525" cy="11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1097775" y="1377625"/>
            <a:ext cx="7399750" cy="1118550"/>
          </a:xfrm>
          <a:prstGeom prst="flowChartProcess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</a:t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945375" y="1225225"/>
            <a:ext cx="7399750" cy="1118550"/>
          </a:xfrm>
          <a:prstGeom prst="flowChartProcess">
            <a:avLst/>
          </a:prstGeom>
          <a:solidFill>
            <a:srgbClr val="F9CB9C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872100" y="1293400"/>
            <a:ext cx="73998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-419"/>
              <a:t>“</a:t>
            </a:r>
            <a:r>
              <a:rPr i="1" lang="es-419"/>
              <a:t>Desarrollar una plataforma web que mejore la búsqueda de animales de compañía, facilitando el proceso de adopción y la recuperación de animales perdidos”.</a:t>
            </a:r>
            <a:endParaRPr i="1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2435250" y="2571750"/>
            <a:ext cx="4273500" cy="66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2530850" y="2629100"/>
            <a:ext cx="405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Incentivar la adopción de animales.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2422550" y="3449925"/>
            <a:ext cx="4273500" cy="66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2518150" y="3507275"/>
            <a:ext cx="405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Disminuir la población de animales perdidos.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2435250" y="4309000"/>
            <a:ext cx="4273500" cy="66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2530850" y="4366350"/>
            <a:ext cx="405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Facilitar la comunicación entre el adoptante y el hogar de paso.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850" y="2709800"/>
            <a:ext cx="2130450" cy="21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Supuestos y restricciones</a:t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213350" y="1370525"/>
            <a:ext cx="4035600" cy="3354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213350" y="1370525"/>
            <a:ext cx="3641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Las personas no utilizarán esta plataforma para vender animales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Las personas únicamente publicarán animales de compañía.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Todos los animales en adopción están vivos.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Los usuarios de la plataforma estarán dispuestos a brindar información personal.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Las herramientas de desarrollo de software elegidas serán gratuitas y tendrán documentación para poder ser usadas en el transcurso del proyecto </a:t>
            </a:r>
            <a:endParaRPr sz="1200"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8" name="Google Shape;138;p19"/>
          <p:cNvSpPr/>
          <p:nvPr/>
        </p:nvSpPr>
        <p:spPr>
          <a:xfrm>
            <a:off x="4796700" y="1370525"/>
            <a:ext cx="4035600" cy="3354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4796700" y="1943025"/>
            <a:ext cx="4035600" cy="3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 plataforma debe tener siempre conexión a internet.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Las publicaciones deben ser de Bogotá.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No se publicarán </a:t>
            </a:r>
            <a:r>
              <a:rPr lang="es-419" sz="1200"/>
              <a:t>animales</a:t>
            </a:r>
            <a:r>
              <a:rPr lang="es-419" sz="1200"/>
              <a:t> gestantes.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No existe un presupuesto real.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El proyecto debe darse por finalizado antes de que finalice el semestre académico en marcha.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775" y="4021000"/>
            <a:ext cx="703525" cy="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100" y="105175"/>
            <a:ext cx="1424525" cy="14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176075" y="47449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Entregables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 rot="-711236">
            <a:off x="6465750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 flipH="1" rot="711236">
            <a:off x="5181012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5586175" y="2683244"/>
            <a:ext cx="1712700" cy="1230715"/>
            <a:chOff x="5796625" y="2541798"/>
            <a:chExt cx="1712700" cy="1230715"/>
          </a:xfrm>
        </p:grpSpPr>
        <p:sp>
          <p:nvSpPr>
            <p:cNvPr id="153" name="Google Shape;153;p20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6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Entrega final</a:t>
              </a:r>
              <a:endParaRPr sz="1600">
                <a:solidFill>
                  <a:srgbClr val="5E5E5E"/>
                </a:solidFill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0"/>
          <p:cNvSpPr/>
          <p:nvPr/>
        </p:nvSpPr>
        <p:spPr>
          <a:xfrm rot="-711236">
            <a:off x="3899938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20"/>
          <p:cNvGrpSpPr/>
          <p:nvPr/>
        </p:nvGrpSpPr>
        <p:grpSpPr>
          <a:xfrm>
            <a:off x="4333100" y="1382072"/>
            <a:ext cx="1712700" cy="1246754"/>
            <a:chOff x="4409300" y="1219942"/>
            <a:chExt cx="1712700" cy="1246754"/>
          </a:xfrm>
        </p:grpSpPr>
        <p:sp>
          <p:nvSpPr>
            <p:cNvPr id="159" name="Google Shape;159;p20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6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SDD y manuales</a:t>
              </a:r>
              <a:endParaRPr sz="1600">
                <a:solidFill>
                  <a:srgbClr val="5E5E5E"/>
                </a:solidFill>
              </a:endParaRPr>
            </a:p>
          </p:txBody>
        </p:sp>
      </p:grpSp>
      <p:sp>
        <p:nvSpPr>
          <p:cNvPr id="164" name="Google Shape;164;p20"/>
          <p:cNvSpPr/>
          <p:nvPr/>
        </p:nvSpPr>
        <p:spPr>
          <a:xfrm flipH="1" rot="711236">
            <a:off x="2608258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0"/>
          <p:cNvGrpSpPr/>
          <p:nvPr/>
        </p:nvGrpSpPr>
        <p:grpSpPr>
          <a:xfrm>
            <a:off x="3076688" y="2683244"/>
            <a:ext cx="1712700" cy="1230715"/>
            <a:chOff x="3021975" y="2541798"/>
            <a:chExt cx="1712700" cy="1230715"/>
          </a:xfrm>
        </p:grpSpPr>
        <p:sp>
          <p:nvSpPr>
            <p:cNvPr id="166" name="Google Shape;166;p20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6B26B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SRS y caso de uso más importante.</a:t>
              </a:r>
              <a:endParaRPr sz="1300">
                <a:solidFill>
                  <a:srgbClr val="FFFFFF"/>
                </a:solidFill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0"/>
          <p:cNvSpPr/>
          <p:nvPr/>
        </p:nvSpPr>
        <p:spPr>
          <a:xfrm rot="-711236">
            <a:off x="1334133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20"/>
          <p:cNvGrpSpPr/>
          <p:nvPr/>
        </p:nvGrpSpPr>
        <p:grpSpPr>
          <a:xfrm>
            <a:off x="1789875" y="1382072"/>
            <a:ext cx="1712700" cy="1246754"/>
            <a:chOff x="1637475" y="1219942"/>
            <a:chExt cx="1712700" cy="1246754"/>
          </a:xfrm>
        </p:grpSpPr>
        <p:sp>
          <p:nvSpPr>
            <p:cNvPr id="172" name="Google Shape;172;p20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419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SPMP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6B26B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875" y="1471200"/>
            <a:ext cx="1775325" cy="17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4450"/>
            <a:ext cx="9144002" cy="593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>
            <p:ph type="title"/>
          </p:nvPr>
        </p:nvSpPr>
        <p:spPr>
          <a:xfrm>
            <a:off x="3467100" y="11817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</a:rPr>
              <a:t>Contexto del proyecto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2975"/>
            <a:ext cx="640525" cy="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0" y="4744925"/>
            <a:ext cx="640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